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5/7/2022</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smtClean="0"/>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5/7/2022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5/7/2022</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Rational use of medicines </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537612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rational drug use?</a:t>
            </a:r>
            <a:endParaRPr lang="en-US" dirty="0"/>
          </a:p>
        </p:txBody>
      </p:sp>
      <p:sp>
        <p:nvSpPr>
          <p:cNvPr id="3" name="Content Placeholder 2"/>
          <p:cNvSpPr>
            <a:spLocks noGrp="1"/>
          </p:cNvSpPr>
          <p:nvPr>
            <p:ph idx="1"/>
          </p:nvPr>
        </p:nvSpPr>
        <p:spPr/>
        <p:txBody>
          <a:bodyPr>
            <a:normAutofit/>
          </a:bodyPr>
          <a:lstStyle/>
          <a:p>
            <a:r>
              <a:rPr lang="en-US" sz="3200" dirty="0"/>
              <a:t>Rational use of medicines requires that "</a:t>
            </a:r>
            <a:r>
              <a:rPr lang="en-US" sz="3200" b="1" dirty="0"/>
              <a:t>patients receive medications appropriate to their clinical needs, in doses that meet their own individual requirements, for an adequate period of time, and at the lowest cost to them and their community</a:t>
            </a:r>
            <a:r>
              <a:rPr lang="en-US" sz="3200" dirty="0"/>
              <a:t>.</a:t>
            </a:r>
            <a:endParaRPr lang="en-US" sz="3200" dirty="0"/>
          </a:p>
        </p:txBody>
      </p:sp>
    </p:spTree>
    <p:extLst>
      <p:ext uri="{BB962C8B-B14F-4D97-AF65-F5344CB8AC3E}">
        <p14:creationId xmlns:p14="http://schemas.microsoft.com/office/powerpoint/2010/main" val="1789101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the steps of rational drug use?</a:t>
            </a:r>
            <a:endParaRPr lang="en-US" dirty="0"/>
          </a:p>
        </p:txBody>
      </p:sp>
      <p:sp>
        <p:nvSpPr>
          <p:cNvPr id="3" name="Content Placeholder 2"/>
          <p:cNvSpPr>
            <a:spLocks noGrp="1"/>
          </p:cNvSpPr>
          <p:nvPr>
            <p:ph idx="1"/>
          </p:nvPr>
        </p:nvSpPr>
        <p:spPr/>
        <p:txBody>
          <a:bodyPr/>
          <a:lstStyle/>
          <a:p>
            <a:pPr marL="0" indent="0">
              <a:buNone/>
            </a:pPr>
            <a:r>
              <a:rPr lang="en-US" dirty="0"/>
              <a:t>The procedure for Rational Drug prescription comprises 6 steps:</a:t>
            </a:r>
          </a:p>
          <a:p>
            <a:r>
              <a:rPr lang="en-US" b="1" dirty="0"/>
              <a:t>Step 1</a:t>
            </a:r>
            <a:r>
              <a:rPr lang="en-US" dirty="0"/>
              <a:t>:      Determining the patient’s problem</a:t>
            </a:r>
          </a:p>
          <a:p>
            <a:r>
              <a:rPr lang="en-US" b="1" dirty="0"/>
              <a:t>Step 2:</a:t>
            </a:r>
            <a:r>
              <a:rPr lang="en-US" dirty="0"/>
              <a:t>      Determining the object of the treatment</a:t>
            </a:r>
          </a:p>
          <a:p>
            <a:r>
              <a:rPr lang="en-US" b="1" dirty="0"/>
              <a:t>Step 3:</a:t>
            </a:r>
            <a:r>
              <a:rPr lang="en-US" dirty="0"/>
              <a:t>      Verification of the suitability of the P-treatment for the specific patient</a:t>
            </a:r>
          </a:p>
          <a:p>
            <a:r>
              <a:rPr lang="en-US" b="1" dirty="0"/>
              <a:t>Step 4: </a:t>
            </a:r>
            <a:r>
              <a:rPr lang="en-US" dirty="0"/>
              <a:t>     Onset of treatment</a:t>
            </a:r>
          </a:p>
          <a:p>
            <a:r>
              <a:rPr lang="en-US" b="1" dirty="0"/>
              <a:t>Step 5:</a:t>
            </a:r>
            <a:r>
              <a:rPr lang="en-US" dirty="0"/>
              <a:t>      Information, instructions and precautions</a:t>
            </a:r>
          </a:p>
          <a:p>
            <a:r>
              <a:rPr lang="en-US" b="1" dirty="0"/>
              <a:t>Step 6:  </a:t>
            </a:r>
            <a:r>
              <a:rPr lang="en-US" dirty="0"/>
              <a:t>    Monitoring (and termination) of treatment</a:t>
            </a:r>
          </a:p>
          <a:p>
            <a:endParaRPr lang="en-US" dirty="0"/>
          </a:p>
        </p:txBody>
      </p:sp>
    </p:spTree>
    <p:extLst>
      <p:ext uri="{BB962C8B-B14F-4D97-AF65-F5344CB8AC3E}">
        <p14:creationId xmlns:p14="http://schemas.microsoft.com/office/powerpoint/2010/main" val="1567384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a:t>
            </a:r>
            <a:r>
              <a:rPr lang="en-US" b="1" dirty="0" err="1"/>
              <a:t>ersonal</a:t>
            </a:r>
            <a:r>
              <a:rPr lang="en-US" b="1" dirty="0"/>
              <a:t>] Medications are selected following a specific procedure: </a:t>
            </a:r>
            <a:endParaRPr lang="en-US" dirty="0"/>
          </a:p>
        </p:txBody>
      </p:sp>
      <p:sp>
        <p:nvSpPr>
          <p:cNvPr id="3" name="Content Placeholder 2"/>
          <p:cNvSpPr>
            <a:spLocks noGrp="1"/>
          </p:cNvSpPr>
          <p:nvPr>
            <p:ph idx="1"/>
          </p:nvPr>
        </p:nvSpPr>
        <p:spPr/>
        <p:txBody>
          <a:bodyPr>
            <a:normAutofit/>
          </a:bodyPr>
          <a:lstStyle/>
          <a:p>
            <a:pPr marL="0" indent="0">
              <a:buNone/>
            </a:pPr>
            <a:endParaRPr lang="en-US" sz="2400" b="1" dirty="0"/>
          </a:p>
          <a:p>
            <a:r>
              <a:rPr lang="en-US" sz="2400" dirty="0"/>
              <a:t>Setting the diagnosis (Pathophysiology)</a:t>
            </a:r>
          </a:p>
          <a:p>
            <a:r>
              <a:rPr lang="en-US" sz="2400" dirty="0"/>
              <a:t>Defining therapeutic aim</a:t>
            </a:r>
          </a:p>
          <a:p>
            <a:r>
              <a:rPr lang="en-US" sz="2400" dirty="0"/>
              <a:t>Listing effective medications</a:t>
            </a:r>
          </a:p>
          <a:p>
            <a:r>
              <a:rPr lang="en-US" sz="2400" dirty="0"/>
              <a:t>Selecting groups of drugs, based on scientific evidence (EBM)</a:t>
            </a:r>
          </a:p>
          <a:p>
            <a:r>
              <a:rPr lang="en-US" sz="2400" dirty="0"/>
              <a:t>Selecting a P-medication</a:t>
            </a:r>
          </a:p>
          <a:p>
            <a:endParaRPr lang="en-US" sz="2400" dirty="0"/>
          </a:p>
        </p:txBody>
      </p:sp>
    </p:spTree>
    <p:extLst>
      <p:ext uri="{BB962C8B-B14F-4D97-AF65-F5344CB8AC3E}">
        <p14:creationId xmlns:p14="http://schemas.microsoft.com/office/powerpoint/2010/main" val="815385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the advantages of rational use of medicine?</a:t>
            </a:r>
            <a:endParaRPr lang="en-US" dirty="0"/>
          </a:p>
        </p:txBody>
      </p:sp>
      <p:sp>
        <p:nvSpPr>
          <p:cNvPr id="3" name="Content Placeholder 2"/>
          <p:cNvSpPr>
            <a:spLocks noGrp="1"/>
          </p:cNvSpPr>
          <p:nvPr>
            <p:ph idx="1"/>
          </p:nvPr>
        </p:nvSpPr>
        <p:spPr/>
        <p:txBody>
          <a:bodyPr>
            <a:normAutofit/>
          </a:bodyPr>
          <a:lstStyle/>
          <a:p>
            <a:r>
              <a:rPr lang="en-US" sz="3200" dirty="0"/>
              <a:t>Rational medicine use strategies </a:t>
            </a:r>
            <a:r>
              <a:rPr lang="en-US" sz="3200" b="1" dirty="0"/>
              <a:t>enhance the effective, safe, and cost-effective use of medicines, preserve the effectiveness of antimicrobials, and contribute to good health outcomes</a:t>
            </a:r>
            <a:r>
              <a:rPr lang="en-US" sz="3200" dirty="0"/>
              <a:t>.</a:t>
            </a:r>
            <a:endParaRPr lang="en-US" sz="3200" dirty="0"/>
          </a:p>
        </p:txBody>
      </p:sp>
    </p:spTree>
    <p:extLst>
      <p:ext uri="{BB962C8B-B14F-4D97-AF65-F5344CB8AC3E}">
        <p14:creationId xmlns:p14="http://schemas.microsoft.com/office/powerpoint/2010/main" val="35654048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rational use of antibiotics is important?</a:t>
            </a:r>
            <a:br>
              <a:rPr lang="en-US" dirty="0"/>
            </a:br>
            <a:endParaRPr lang="en-US" dirty="0"/>
          </a:p>
        </p:txBody>
      </p:sp>
      <p:sp>
        <p:nvSpPr>
          <p:cNvPr id="3" name="Content Placeholder 2"/>
          <p:cNvSpPr>
            <a:spLocks noGrp="1"/>
          </p:cNvSpPr>
          <p:nvPr>
            <p:ph idx="1"/>
          </p:nvPr>
        </p:nvSpPr>
        <p:spPr/>
        <p:txBody>
          <a:bodyPr>
            <a:normAutofit/>
          </a:bodyPr>
          <a:lstStyle/>
          <a:p>
            <a:r>
              <a:rPr lang="en-US" sz="2800" dirty="0" smtClean="0"/>
              <a:t>The </a:t>
            </a:r>
            <a:r>
              <a:rPr lang="en-US" sz="2800" dirty="0"/>
              <a:t>rational use of antibiotics not only concerns the actions of providers, in ensuring patients receive appropriate treatment for their condition, at the right dose and duration, but also those of patients, in adhering to the treatment regimens prescribed, completing the full course and not sharing or storing</a:t>
            </a:r>
          </a:p>
          <a:p>
            <a:endParaRPr lang="en-US" sz="2800" dirty="0"/>
          </a:p>
        </p:txBody>
      </p:sp>
    </p:spTree>
    <p:extLst>
      <p:ext uri="{BB962C8B-B14F-4D97-AF65-F5344CB8AC3E}">
        <p14:creationId xmlns:p14="http://schemas.microsoft.com/office/powerpoint/2010/main" val="21381954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reasons for irrational use of drugs?</a:t>
            </a:r>
            <a:endParaRPr lang="en-US" dirty="0"/>
          </a:p>
        </p:txBody>
      </p:sp>
      <p:sp>
        <p:nvSpPr>
          <p:cNvPr id="3" name="Content Placeholder 2"/>
          <p:cNvSpPr>
            <a:spLocks noGrp="1"/>
          </p:cNvSpPr>
          <p:nvPr>
            <p:ph idx="1"/>
          </p:nvPr>
        </p:nvSpPr>
        <p:spPr/>
        <p:txBody>
          <a:bodyPr>
            <a:normAutofit/>
          </a:bodyPr>
          <a:lstStyle/>
          <a:p>
            <a:r>
              <a:rPr lang="en-US" sz="3200" dirty="0"/>
              <a:t>There is polypharmacy, overuse of antibiotics, and the use of non-generic name drugs. </a:t>
            </a:r>
            <a:r>
              <a:rPr lang="en-US" sz="3200" b="1" dirty="0"/>
              <a:t>Lack of continuous education, presence of comorbid diseases, and prescriber educational status</a:t>
            </a:r>
            <a:r>
              <a:rPr lang="en-US" sz="3200" dirty="0"/>
              <a:t> were identified to have contributed to irrational drug use.</a:t>
            </a:r>
            <a:endParaRPr lang="en-US" sz="3200" dirty="0"/>
          </a:p>
        </p:txBody>
      </p:sp>
    </p:spTree>
    <p:extLst>
      <p:ext uri="{BB962C8B-B14F-4D97-AF65-F5344CB8AC3E}">
        <p14:creationId xmlns:p14="http://schemas.microsoft.com/office/powerpoint/2010/main" val="40254703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246743"/>
            <a:ext cx="10131425" cy="1456267"/>
          </a:xfrm>
        </p:spPr>
        <p:txBody>
          <a:bodyPr/>
          <a:lstStyle/>
          <a:p>
            <a:r>
              <a:rPr lang="en-US" dirty="0"/>
              <a:t>Prescribing Indicators</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30627" y="1703010"/>
            <a:ext cx="9643064" cy="4862946"/>
          </a:xfrm>
        </p:spPr>
      </p:pic>
    </p:spTree>
    <p:extLst>
      <p:ext uri="{BB962C8B-B14F-4D97-AF65-F5344CB8AC3E}">
        <p14:creationId xmlns:p14="http://schemas.microsoft.com/office/powerpoint/2010/main" val="18854447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TM03457452[[fn=Celestial]]</Template>
  <TotalTime>18</TotalTime>
  <Words>355</Words>
  <Application>Microsoft Office PowerPoint</Application>
  <PresentationFormat>Widescreen</PresentationFormat>
  <Paragraphs>25</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Celestial</vt:lpstr>
      <vt:lpstr>Rational use of medicines </vt:lpstr>
      <vt:lpstr>What is rational drug use?</vt:lpstr>
      <vt:lpstr>What are the steps of rational drug use?</vt:lpstr>
      <vt:lpstr>P[ersonal] Medications are selected following a specific procedure: </vt:lpstr>
      <vt:lpstr>What are the advantages of rational use of medicine?</vt:lpstr>
      <vt:lpstr>Why rational use of antibiotics is important? </vt:lpstr>
      <vt:lpstr>What are reasons for irrational use of drugs?</vt:lpstr>
      <vt:lpstr>Prescribing Indicators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Rational use of medicines</dc:title>
  <dc:creator>DR-Heidarzadeh-PC</dc:creator>
  <cp:lastModifiedBy>DR-Heidarzadeh-PC</cp:lastModifiedBy>
  <cp:revision>3</cp:revision>
  <dcterms:created xsi:type="dcterms:W3CDTF">2022-05-08T06:09:58Z</dcterms:created>
  <dcterms:modified xsi:type="dcterms:W3CDTF">2022-05-08T06:28:40Z</dcterms:modified>
</cp:coreProperties>
</file>